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334" r:id="rId6"/>
    <p:sldId id="262" r:id="rId7"/>
    <p:sldId id="263" r:id="rId8"/>
    <p:sldId id="264" r:id="rId9"/>
    <p:sldId id="335" r:id="rId10"/>
    <p:sldId id="281" r:id="rId11"/>
    <p:sldId id="265" r:id="rId12"/>
    <p:sldId id="266" r:id="rId13"/>
    <p:sldId id="267" r:id="rId14"/>
    <p:sldId id="307" r:id="rId15"/>
    <p:sldId id="327" r:id="rId16"/>
    <p:sldId id="297" r:id="rId17"/>
    <p:sldId id="298" r:id="rId18"/>
    <p:sldId id="282" r:id="rId19"/>
    <p:sldId id="286" r:id="rId20"/>
    <p:sldId id="287" r:id="rId21"/>
    <p:sldId id="299" r:id="rId22"/>
    <p:sldId id="361" r:id="rId23"/>
    <p:sldId id="323" r:id="rId24"/>
    <p:sldId id="362" r:id="rId25"/>
    <p:sldId id="363" r:id="rId26"/>
    <p:sldId id="339" r:id="rId27"/>
    <p:sldId id="305" r:id="rId28"/>
    <p:sldId id="364" r:id="rId29"/>
    <p:sldId id="356" r:id="rId30"/>
    <p:sldId id="365" r:id="rId31"/>
    <p:sldId id="343" r:id="rId32"/>
    <p:sldId id="358" r:id="rId33"/>
    <p:sldId id="352" r:id="rId34"/>
    <p:sldId id="344" r:id="rId35"/>
    <p:sldId id="345" r:id="rId36"/>
    <p:sldId id="346" r:id="rId37"/>
    <p:sldId id="347" r:id="rId38"/>
    <p:sldId id="350" r:id="rId39"/>
    <p:sldId id="348" r:id="rId40"/>
    <p:sldId id="353" r:id="rId41"/>
    <p:sldId id="349" r:id="rId42"/>
    <p:sldId id="319" r:id="rId43"/>
    <p:sldId id="366" r:id="rId44"/>
    <p:sldId id="36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5775" autoAdjust="0"/>
  </p:normalViewPr>
  <p:slideViewPr>
    <p:cSldViewPr>
      <p:cViewPr varScale="1">
        <p:scale>
          <a:sx n="85" d="100"/>
          <a:sy n="85" d="100"/>
        </p:scale>
        <p:origin x="-13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104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9BDF-0B1E-4FEE-8C7E-7DCA1E850DFE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B6CC-3541-45E4-9179-9335BA7ECC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eencastonlin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es.ed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irloomseed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PLANTING A FALL GARDEN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r"/>
            <a:r>
              <a:rPr lang="en-US" dirty="0" smtClean="0"/>
              <a:t>Barbara Billek</a:t>
            </a:r>
          </a:p>
          <a:p>
            <a:pPr algn="r"/>
            <a:r>
              <a:rPr lang="en-US" smtClean="0"/>
              <a:t>Columbia West Side </a:t>
            </a:r>
            <a:r>
              <a:rPr lang="en-US" dirty="0" smtClean="0"/>
              <a:t>Gardener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2212975"/>
          </a:xfrm>
        </p:spPr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/>
          <a:lstStyle/>
          <a:p>
            <a:r>
              <a:rPr lang="en-US" dirty="0" smtClean="0"/>
              <a:t>WHEN CAN YOU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UNIVERSITY OF MARYLAND EXTENSION SERVICE PUBLICATION #HG16</a:t>
            </a:r>
          </a:p>
          <a:p>
            <a:pPr algn="ctr">
              <a:buNone/>
            </a:pP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THERE IS A LINK TO THIS ON THE COLUMBIA GARDENERS WEBSITE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THE VEGETABLES YOU WANT TO PLANT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THEIR PLANTING DATES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ARRANGE  THEM IN CHRONOLOGICAL ORDER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Planting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6/15 – 8/1		CARROTS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6/15 – 7/25	CHARD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6/20 – 8/1		BEETS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7/10 -  8/10	KALE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7/10 – 9/1		TURNIPS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7/15 – 9/1		LEAF LETTUCE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7/20 – 8/20	BROCCOLI PLANTS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7/25 – 8/5		PEAS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8/1   – 9/5		SPINACH AND ARUGULA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10/15- 11/15 	GARLIC AND SHALLOTS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dirty="0" smtClean="0"/>
              <a:t>SOIL TEMPERATURE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www.greencastonline.com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AGRONOMIC TOOLS</a:t>
            </a:r>
          </a:p>
          <a:p>
            <a:endParaRPr lang="en-US" dirty="0" smtClean="0"/>
          </a:p>
          <a:p>
            <a:r>
              <a:rPr lang="en-US" dirty="0" smtClean="0"/>
              <a:t>CHOOSE FROM THE DROP DOWN MENU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241" y="685799"/>
          <a:ext cx="7162959" cy="5371597"/>
        </p:xfrm>
        <a:graphic>
          <a:graphicData uri="http://schemas.openxmlformats.org/presentationml/2006/ole">
            <p:oleObj spid="_x0000_s1026" name="Presentation" r:id="rId3" imgW="4570465" imgH="3427468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dirty="0" smtClean="0"/>
              <a:t>SOIL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www.aces.edu</a:t>
            </a:r>
            <a:r>
              <a:rPr lang="en-US" dirty="0" smtClean="0"/>
              <a:t> – PUBLICATION #ANR-1061 </a:t>
            </a:r>
          </a:p>
          <a:p>
            <a:endParaRPr lang="en-US" dirty="0" smtClean="0"/>
          </a:p>
          <a:p>
            <a:r>
              <a:rPr lang="en-US" dirty="0" smtClean="0"/>
              <a:t>1.  MINIMUM TEMPERATURE  </a:t>
            </a:r>
          </a:p>
          <a:p>
            <a:r>
              <a:rPr lang="en-US" dirty="0" smtClean="0"/>
              <a:t>2.  OPTIMUM RANGE</a:t>
            </a:r>
          </a:p>
          <a:p>
            <a:r>
              <a:rPr lang="en-US" dirty="0" smtClean="0"/>
              <a:t>3.  OPTIMUM TEMPERATURE </a:t>
            </a:r>
          </a:p>
          <a:p>
            <a:r>
              <a:rPr lang="en-US" dirty="0" smtClean="0"/>
              <a:t>4.  MAXIMUM TEMPERATURE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dirty="0" smtClean="0"/>
              <a:t>SOIL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www.heirloomseeds.com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NUMBER OF DAYS FOR VEGETABLE SEEDS TO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EMERGE AT DIFFERENT TEMPERATURES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828800"/>
          </a:xfrm>
        </p:spPr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_Pic0008_edit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1539" y="0"/>
            <a:ext cx="4940922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WHY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WHAT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WHEN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WHERE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YOU SHOULD PLANT A FALL GARDEN</a:t>
            </a:r>
          </a:p>
          <a:p>
            <a:endParaRPr lang="en-US" dirty="0" smtClean="0"/>
          </a:p>
          <a:p>
            <a:r>
              <a:rPr lang="en-US" dirty="0" smtClean="0"/>
              <a:t>WHAT  CROPS YOU CAN  GROW</a:t>
            </a:r>
          </a:p>
          <a:p>
            <a:endParaRPr lang="en-US" dirty="0" smtClean="0"/>
          </a:p>
          <a:p>
            <a:r>
              <a:rPr lang="en-US" dirty="0" smtClean="0"/>
              <a:t>WHEN YOU CAN PLANT EACH CROP</a:t>
            </a:r>
          </a:p>
          <a:p>
            <a:endParaRPr lang="en-US" dirty="0" smtClean="0"/>
          </a:p>
          <a:p>
            <a:r>
              <a:rPr lang="en-US" dirty="0" smtClean="0"/>
              <a:t>WHERE YOU CAN PLANT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SOME THINGS TO CONSIDER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LIGHT AND HARD FROSTS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FROSTS ACTUALLY IMPROVE THE FLAVOR AND SWEETEN MEMBERS OF THE CRUCIFEROUS FAMILY</a:t>
            </a:r>
          </a:p>
          <a:p>
            <a:endParaRPr lang="en-US" dirty="0" smtClean="0"/>
          </a:p>
          <a:p>
            <a:r>
              <a:rPr lang="en-US" dirty="0" smtClean="0"/>
              <a:t>HARDY CROPS WILL CONTINUE TO GROW UNTIL TEMPERATURES DROP INTO THE  TWENTIES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HOW TO DEAL WITH FROSTS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219200"/>
          </a:xfrm>
        </p:spPr>
        <p:txBody>
          <a:bodyPr/>
          <a:lstStyle/>
          <a:p>
            <a:r>
              <a:rPr lang="en-US" dirty="0" smtClean="0"/>
              <a:t>USE A FLOATING ROW COVER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 OF MARYLAND EXTENSION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PUBLICATION # GE004:</a:t>
            </a:r>
          </a:p>
          <a:p>
            <a:r>
              <a:rPr lang="en-US" dirty="0" smtClean="0"/>
              <a:t>“FLOATING ROW COVER”</a:t>
            </a:r>
          </a:p>
          <a:p>
            <a:endParaRPr lang="en-US" dirty="0" smtClean="0"/>
          </a:p>
          <a:p>
            <a:r>
              <a:rPr lang="en-US" dirty="0" smtClean="0"/>
              <a:t>THERE IS A LINK TO THIS PUBLICATION ON THE COLUMBIA GARDENERS WEBSITE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CAN SOW SEEDS LATER IN THE FALL – FROST PROTECTION</a:t>
            </a:r>
          </a:p>
          <a:p>
            <a:endParaRPr lang="en-US" dirty="0" smtClean="0"/>
          </a:p>
          <a:p>
            <a:r>
              <a:rPr lang="en-US" dirty="0" smtClean="0"/>
              <a:t>MORE RAPID GROWTH</a:t>
            </a:r>
          </a:p>
          <a:p>
            <a:endParaRPr lang="en-US" dirty="0" smtClean="0"/>
          </a:p>
          <a:p>
            <a:r>
              <a:rPr lang="en-US" dirty="0" smtClean="0"/>
              <a:t>KEEPS INSECTS  OFF OF YOUR PLANTS</a:t>
            </a:r>
          </a:p>
          <a:p>
            <a:endParaRPr lang="en-US" dirty="0" smtClean="0"/>
          </a:p>
          <a:p>
            <a:r>
              <a:rPr lang="en-US" dirty="0" smtClean="0"/>
              <a:t>WEEDS  ARE HINDERED FROM SOWING THEIR SEEDS</a:t>
            </a:r>
          </a:p>
          <a:p>
            <a:endParaRPr lang="en-US" dirty="0" smtClean="0"/>
          </a:p>
          <a:p>
            <a:r>
              <a:rPr lang="en-US" dirty="0" smtClean="0"/>
              <a:t>DISCOURAGES DEER AND OTHER ANIMALS</a:t>
            </a:r>
          </a:p>
          <a:p>
            <a:endParaRPr lang="en-US" dirty="0" smtClean="0"/>
          </a:p>
          <a:p>
            <a:r>
              <a:rPr lang="en-US" dirty="0" smtClean="0"/>
              <a:t>AIR, SUN AND WATER CAN PENETRATE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981200"/>
          </a:xfrm>
        </p:spPr>
        <p:txBody>
          <a:bodyPr/>
          <a:lstStyle/>
          <a:p>
            <a:r>
              <a:rPr lang="en-US" dirty="0" smtClean="0"/>
              <a:t>THERE ARE DIFFERENT GRADES OF ROW COVER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/>
          <a:lstStyle/>
          <a:p>
            <a:r>
              <a:rPr lang="en-US" dirty="0" smtClean="0"/>
              <a:t>FOR FALL PLANTING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THE GRADE THAT PROTECTS DOWN TO 28 DEGREES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WATER IS AT THE SITE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SECOND OPPORTUNITY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JUMP ON THE SPRING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WEATHER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WEEDS AND INSECTS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DIFFERENT SIZES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WHERE CAN YOU PURCHASE  FLOATING ROW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AT SEED  AND GARDEN SUPPLY COMPANIES ON LINE</a:t>
            </a:r>
          </a:p>
          <a:p>
            <a:endParaRPr lang="en-US" dirty="0" smtClean="0"/>
          </a:p>
          <a:p>
            <a:r>
              <a:rPr lang="en-US" dirty="0" smtClean="0"/>
              <a:t>LOCAL GARDEN SUPPLY  STORE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IN CONCLUSION - FOR</a:t>
            </a:r>
            <a:br>
              <a:rPr lang="en-US" dirty="0" smtClean="0"/>
            </a:br>
            <a:r>
              <a:rPr lang="en-US" dirty="0" smtClean="0"/>
              <a:t>A FALL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YOU NEED ROW COVER TO KEEP YOUR PLANTS WARM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PURCHASE SEEDS IN THE SPRING SINCE THEY MAY NOT BE AVAILABLE IN THE FALL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a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04762"/>
            <a:ext cx="6419574" cy="466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066800"/>
            <a:ext cx="5257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coli close 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442433"/>
            <a:ext cx="5105400" cy="3640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l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599" y="990599"/>
            <a:ext cx="3962401" cy="487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le and ch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69866"/>
            <a:ext cx="4114800" cy="512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d and arugu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5029200" cy="487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828800"/>
          </a:xfrm>
        </p:spPr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7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 lettu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13915"/>
            <a:ext cx="4191000" cy="520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0621" y="1676400"/>
            <a:ext cx="5422232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IF YOU PLANT A FALL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 COULD BE HARVESTING  IN MARCH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WHILE OTHERS ARE WEEDING, SOWING AND </a:t>
            </a:r>
          </a:p>
          <a:p>
            <a:pPr>
              <a:buNone/>
            </a:pPr>
            <a:r>
              <a:rPr lang="en-US" dirty="0" smtClean="0"/>
              <a:t>HARVESTING IN MAY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578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MY GARDEN ON APRIL 13, 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9600"/>
            <a:ext cx="77724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413 look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19200"/>
            <a:ext cx="43434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524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13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sz="2400" dirty="0" smtClean="0">
                <a:latin typeface="Kristen ITC" pitchFamily="66" charset="0"/>
              </a:rPr>
              <a:t>AND HAPPY FALL GARDENING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CRUCIFEROUS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ARUGULA</a:t>
            </a:r>
          </a:p>
          <a:p>
            <a:r>
              <a:rPr lang="en-US" dirty="0" smtClean="0"/>
              <a:t>BOK CHOY</a:t>
            </a:r>
          </a:p>
          <a:p>
            <a:r>
              <a:rPr lang="en-US" dirty="0" smtClean="0"/>
              <a:t>BROCCOLI</a:t>
            </a:r>
          </a:p>
          <a:p>
            <a:r>
              <a:rPr lang="en-US" dirty="0" smtClean="0"/>
              <a:t>BRUSSELS SPROUTS</a:t>
            </a:r>
          </a:p>
          <a:p>
            <a:r>
              <a:rPr lang="en-US" dirty="0" smtClean="0"/>
              <a:t>CABBAGE</a:t>
            </a:r>
          </a:p>
          <a:p>
            <a:r>
              <a:rPr lang="en-US" dirty="0" smtClean="0"/>
              <a:t>CAULIFLOWER</a:t>
            </a:r>
          </a:p>
          <a:p>
            <a:r>
              <a:rPr lang="en-US" dirty="0" smtClean="0"/>
              <a:t>COLLARDS</a:t>
            </a:r>
          </a:p>
          <a:p>
            <a:r>
              <a:rPr lang="en-US" dirty="0" smtClean="0"/>
              <a:t>KALE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KOHLRABI</a:t>
            </a:r>
          </a:p>
          <a:p>
            <a:r>
              <a:rPr lang="en-US" dirty="0" smtClean="0"/>
              <a:t>MUSTARD GREENS</a:t>
            </a:r>
          </a:p>
          <a:p>
            <a:r>
              <a:rPr lang="en-US" dirty="0" smtClean="0"/>
              <a:t>PARSNIPS</a:t>
            </a:r>
          </a:p>
          <a:p>
            <a:r>
              <a:rPr lang="en-US" dirty="0" smtClean="0"/>
              <a:t>RADISH</a:t>
            </a:r>
          </a:p>
          <a:p>
            <a:r>
              <a:rPr lang="en-US" dirty="0" smtClean="0"/>
              <a:t>RUTABAGA</a:t>
            </a:r>
          </a:p>
          <a:p>
            <a:r>
              <a:rPr lang="en-US" dirty="0" smtClean="0"/>
              <a:t>TURNIPS</a:t>
            </a:r>
          </a:p>
          <a:p>
            <a:r>
              <a:rPr lang="en-US" dirty="0" smtClean="0"/>
              <a:t>WATERCRESS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ALLIUM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	GARLIC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	SHALLOTS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 smtClean="0"/>
              <a:t>BEETROOT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BEETS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SWISS CHARD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SPINACH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CARROTS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LETTUCE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PEAS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23 DIFFERENT VEGETABLES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D147"/>
      </a:dk1>
      <a:lt1>
        <a:srgbClr val="FFD147"/>
      </a:lt1>
      <a:dk2>
        <a:srgbClr val="0070C0"/>
      </a:dk2>
      <a:lt2>
        <a:srgbClr val="0070C0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4457</TotalTime>
  <Words>366</Words>
  <Application>Microsoft Office PowerPoint</Application>
  <PresentationFormat>On-screen Show (4:3)</PresentationFormat>
  <Paragraphs>171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Presentation</vt:lpstr>
      <vt:lpstr>   PLANTING A FALL GARDEN </vt:lpstr>
      <vt:lpstr>Slide 2</vt:lpstr>
      <vt:lpstr>WHY</vt:lpstr>
      <vt:lpstr>WHAT</vt:lpstr>
      <vt:lpstr>CRUCIFEROUS FAMILY</vt:lpstr>
      <vt:lpstr>ALLIUM FAMILY</vt:lpstr>
      <vt:lpstr>BEETROOT FAMILY</vt:lpstr>
      <vt:lpstr>Slide 8</vt:lpstr>
      <vt:lpstr>      YES, 23 DIFFERENT VEGETABLES</vt:lpstr>
      <vt:lpstr>WHEN</vt:lpstr>
      <vt:lpstr>WHEN CAN YOU PLANT</vt:lpstr>
      <vt:lpstr> </vt:lpstr>
      <vt:lpstr>Fall Planting Dates</vt:lpstr>
      <vt:lpstr>SOIL TEMPERATURE MAP</vt:lpstr>
      <vt:lpstr>Slide 15</vt:lpstr>
      <vt:lpstr>SOIL TEMPERATURE</vt:lpstr>
      <vt:lpstr>SOIL TEMPERATURE</vt:lpstr>
      <vt:lpstr>WHERE</vt:lpstr>
      <vt:lpstr>Slide 19</vt:lpstr>
      <vt:lpstr>NOW YOU KNOW</vt:lpstr>
      <vt:lpstr>      HOW</vt:lpstr>
      <vt:lpstr>SOME THINGS TO CONSIDER</vt:lpstr>
      <vt:lpstr>LIGHT AND HARD FROSTS</vt:lpstr>
      <vt:lpstr>HOW TO DEAL WITH FROSTS</vt:lpstr>
      <vt:lpstr>USE A FLOATING ROW COVER</vt:lpstr>
      <vt:lpstr>UNIVERSITY OF MARYLAND EXTENSION SERVICE</vt:lpstr>
      <vt:lpstr>ADVANTAGES</vt:lpstr>
      <vt:lpstr>THERE ARE DIFFERENT GRADES OF ROW COVER</vt:lpstr>
      <vt:lpstr>FOR FALL PLANTING </vt:lpstr>
      <vt:lpstr>DIFFERENT SIZES</vt:lpstr>
      <vt:lpstr>WHERE CAN YOU PURCHASE  FLOATING ROW COVER</vt:lpstr>
      <vt:lpstr>IN CONCLUSION - FOR A FALL GARDEN</vt:lpstr>
      <vt:lpstr>       PICTURES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IF YOU PLANT A FALL GARDEN</vt:lpstr>
      <vt:lpstr>MY GARDEN ON APRIL 13, 2013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PLANTING A FALL GARDEN</dc:title>
  <dc:creator>bbillek</dc:creator>
  <cp:lastModifiedBy>Bill</cp:lastModifiedBy>
  <cp:revision>458</cp:revision>
  <dcterms:created xsi:type="dcterms:W3CDTF">2013-02-19T15:26:52Z</dcterms:created>
  <dcterms:modified xsi:type="dcterms:W3CDTF">2013-04-16T18:26:35Z</dcterms:modified>
</cp:coreProperties>
</file>